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"/>
  </p:notesMasterIdLst>
  <p:sldIdLst>
    <p:sldId id="256" r:id="rId2"/>
    <p:sldId id="326" r:id="rId3"/>
    <p:sldId id="330" r:id="rId4"/>
    <p:sldId id="331" r:id="rId5"/>
    <p:sldId id="327" r:id="rId6"/>
    <p:sldId id="321" r:id="rId7"/>
    <p:sldId id="314" r:id="rId8"/>
    <p:sldId id="325" r:id="rId9"/>
  </p:sldIdLst>
  <p:sldSz cx="9144000" cy="5143500" type="screen16x9"/>
  <p:notesSz cx="6858000" cy="9144000"/>
  <p:embeddedFontLst>
    <p:embeddedFont>
      <p:font typeface="Anaheim" panose="020B0604020202020204" charset="0"/>
      <p:regular r:id="rId11"/>
    </p:embeddedFont>
    <p:embeddedFont>
      <p:font typeface="Josefin Sans" pitchFamily="2" charset="0"/>
      <p:regular r:id="rId12"/>
      <p:bold r:id="rId13"/>
      <p:italic r:id="rId14"/>
      <p:boldItalic r:id="rId15"/>
    </p:embeddedFont>
    <p:embeddedFont>
      <p:font typeface="Josefin Slab" pitchFamily="2" charset="0"/>
      <p:regular r:id="rId16"/>
      <p:bold r:id="rId17"/>
      <p:italic r:id="rId18"/>
      <p:boldItalic r:id="rId19"/>
    </p:embeddedFont>
    <p:embeddedFont>
      <p:font typeface="Staatliches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29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hyudi Sujono" initials="WS" lastIdx="1" clrIdx="0">
    <p:extLst>
      <p:ext uri="{19B8F6BF-5375-455C-9EA6-DF929625EA0E}">
        <p15:presenceInfo xmlns:p15="http://schemas.microsoft.com/office/powerpoint/2012/main" userId="62caf2095ea525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AD6615"/>
    <a:srgbClr val="F7921E"/>
    <a:srgbClr val="F9931E"/>
    <a:srgbClr val="B48900"/>
    <a:srgbClr val="FDDEBB"/>
    <a:srgbClr val="128DF2"/>
    <a:srgbClr val="90CAF9"/>
    <a:srgbClr val="E8A05E"/>
    <a:srgbClr val="FFC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29D796-5614-4E95-9D2A-AE62B5E7C1DC}">
  <a:tblStyle styleId="{2329D796-5614-4E95-9D2A-AE62B5E7C1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4660"/>
  </p:normalViewPr>
  <p:slideViewPr>
    <p:cSldViewPr snapToGrid="0">
      <p:cViewPr>
        <p:scale>
          <a:sx n="80" d="100"/>
          <a:sy n="80" d="100"/>
        </p:scale>
        <p:origin x="312" y="114"/>
      </p:cViewPr>
      <p:guideLst>
        <p:guide orient="horz" pos="212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03808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299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36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822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972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205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76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6" r:id="rId2"/>
    <p:sldLayoutId id="2147483667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1290169" y="117776"/>
            <a:ext cx="6563661" cy="1324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Staatliches" pitchFamily="2" charset="0"/>
                <a:ea typeface="Roboto" panose="02000000000000000000" pitchFamily="2" charset="0"/>
              </a:rPr>
              <a:t>Chass</a:t>
            </a:r>
            <a:br>
              <a:rPr lang="en-US" sz="6000" dirty="0">
                <a:latin typeface="Staatliches" pitchFamily="2" charset="0"/>
                <a:ea typeface="Roboto" panose="02000000000000000000" pitchFamily="2" charset="0"/>
              </a:rPr>
            </a:br>
            <a:r>
              <a:rPr lang="en-US" sz="4000" dirty="0">
                <a:solidFill>
                  <a:srgbClr val="F7921E"/>
                </a:solidFill>
                <a:latin typeface="Staatliches" pitchFamily="2" charset="0"/>
                <a:ea typeface="Roboto" panose="02000000000000000000" pitchFamily="2" charset="0"/>
              </a:rPr>
              <a:t>Complaint Handler </a:t>
            </a:r>
            <a:r>
              <a:rPr lang="en-US" sz="4000" dirty="0" err="1">
                <a:solidFill>
                  <a:srgbClr val="F7921E"/>
                </a:solidFill>
                <a:latin typeface="Staatliches" pitchFamily="2" charset="0"/>
                <a:ea typeface="Roboto" panose="02000000000000000000" pitchFamily="2" charset="0"/>
              </a:rPr>
              <a:t>Assitance</a:t>
            </a:r>
            <a:br>
              <a:rPr lang="en-US" sz="9600" dirty="0">
                <a:latin typeface="Staatliches" pitchFamily="2" charset="0"/>
                <a:ea typeface="Roboto" panose="02000000000000000000" pitchFamily="2" charset="0"/>
              </a:rPr>
            </a:br>
            <a:endParaRPr lang="en-US" sz="6000" dirty="0">
              <a:solidFill>
                <a:srgbClr val="FFC000"/>
              </a:solidFill>
              <a:latin typeface="Staatliches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8279B0-C081-44F3-B5CB-8FB19C8F5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5" t="20911" r="29695" b="18802"/>
          <a:stretch/>
        </p:blipFill>
        <p:spPr>
          <a:xfrm>
            <a:off x="2934586" y="1690578"/>
            <a:ext cx="2690037" cy="2296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9F685C-ACBC-404E-B9BD-EBE53BB5FAA8}"/>
              </a:ext>
            </a:extLst>
          </p:cNvPr>
          <p:cNvSpPr txBox="1"/>
          <p:nvPr/>
        </p:nvSpPr>
        <p:spPr>
          <a:xfrm>
            <a:off x="6769413" y="4835723"/>
            <a:ext cx="240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Get closer with your customer</a:t>
            </a:r>
            <a:endParaRPr lang="id-ID" dirty="0">
              <a:solidFill>
                <a:schemeClr val="tx1">
                  <a:lumMod val="25000"/>
                </a:schemeClr>
              </a:solidFill>
              <a:latin typeface="Anaheim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1565E-5B8A-424A-862C-76B522DC097A}"/>
              </a:ext>
            </a:extLst>
          </p:cNvPr>
          <p:cNvSpPr txBox="1"/>
          <p:nvPr/>
        </p:nvSpPr>
        <p:spPr>
          <a:xfrm>
            <a:off x="0" y="4717947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AFAFA"/>
                </a:solidFill>
              </a:rPr>
              <a:t>Colour</a:t>
            </a:r>
            <a:r>
              <a:rPr lang="en-US" dirty="0">
                <a:solidFill>
                  <a:srgbClr val="FAFAFA"/>
                </a:solidFill>
              </a:rPr>
              <a:t> F7921E</a:t>
            </a:r>
            <a:endParaRPr lang="id-ID" dirty="0">
              <a:solidFill>
                <a:srgbClr val="FAFAF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294967295"/>
          </p:nvPr>
        </p:nvSpPr>
        <p:spPr>
          <a:xfrm>
            <a:off x="2997689" y="339613"/>
            <a:ext cx="3148621" cy="822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Our Team</a:t>
            </a:r>
            <a:endParaRPr sz="3600" dirty="0">
              <a:solidFill>
                <a:srgbClr val="E1812C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9FE43B-0296-4F10-A1D8-A9B350581163}"/>
              </a:ext>
            </a:extLst>
          </p:cNvPr>
          <p:cNvCxnSpPr>
            <a:cxnSpLocks/>
          </p:cNvCxnSpPr>
          <p:nvPr/>
        </p:nvCxnSpPr>
        <p:spPr>
          <a:xfrm>
            <a:off x="2483415" y="4220343"/>
            <a:ext cx="1334554" cy="0"/>
          </a:xfrm>
          <a:prstGeom prst="line">
            <a:avLst/>
          </a:prstGeom>
          <a:ln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A73E31-D616-45A0-ACAA-C56BEA7C0086}"/>
              </a:ext>
            </a:extLst>
          </p:cNvPr>
          <p:cNvCxnSpPr>
            <a:cxnSpLocks/>
          </p:cNvCxnSpPr>
          <p:nvPr/>
        </p:nvCxnSpPr>
        <p:spPr>
          <a:xfrm>
            <a:off x="3487479" y="1002432"/>
            <a:ext cx="2190307" cy="0"/>
          </a:xfrm>
          <a:prstGeom prst="line">
            <a:avLst/>
          </a:prstGeom>
          <a:ln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>
            <a:extLst>
              <a:ext uri="{FF2B5EF4-FFF2-40B4-BE49-F238E27FC236}">
                <a16:creationId xmlns:a16="http://schemas.microsoft.com/office/drawing/2014/main" id="{89AB04BC-1232-423B-862E-5C9DA32F0A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97B831-D609-4CE5-B7B9-78A7E8990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43" y="1560978"/>
            <a:ext cx="2252212" cy="2252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06AE41-3672-4086-A21C-23203FFFB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44" y="1560979"/>
            <a:ext cx="2479052" cy="22522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024FE7-2782-4C0C-9161-F82D55D412F7}"/>
              </a:ext>
            </a:extLst>
          </p:cNvPr>
          <p:cNvSpPr txBox="1"/>
          <p:nvPr/>
        </p:nvSpPr>
        <p:spPr>
          <a:xfrm>
            <a:off x="2475133" y="3902539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Wahyudi, </a:t>
            </a:r>
            <a:r>
              <a:rPr lang="en-US" dirty="0" err="1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S.Kom</a:t>
            </a:r>
            <a:r>
              <a:rPr lang="en-US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.</a:t>
            </a:r>
            <a:endParaRPr lang="id-ID" dirty="0">
              <a:solidFill>
                <a:schemeClr val="tx1">
                  <a:lumMod val="25000"/>
                </a:schemeClr>
              </a:solidFill>
              <a:latin typeface="Anaheim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51875B-DD12-4FDD-B465-3B352925CC23}"/>
              </a:ext>
            </a:extLst>
          </p:cNvPr>
          <p:cNvSpPr txBox="1"/>
          <p:nvPr/>
        </p:nvSpPr>
        <p:spPr>
          <a:xfrm>
            <a:off x="5573533" y="3912566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Enggar</a:t>
            </a:r>
            <a:r>
              <a:rPr lang="en-US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 Kristian, S.T.</a:t>
            </a:r>
            <a:endParaRPr lang="id-ID" dirty="0">
              <a:solidFill>
                <a:schemeClr val="tx1">
                  <a:lumMod val="25000"/>
                </a:schemeClr>
              </a:solidFill>
              <a:latin typeface="Anaheim" panose="020B060402020202020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053465-EBB0-4AC0-BA6F-60D560D6C163}"/>
              </a:ext>
            </a:extLst>
          </p:cNvPr>
          <p:cNvCxnSpPr>
            <a:cxnSpLocks/>
          </p:cNvCxnSpPr>
          <p:nvPr/>
        </p:nvCxnSpPr>
        <p:spPr>
          <a:xfrm>
            <a:off x="5401340" y="4220343"/>
            <a:ext cx="1945758" cy="0"/>
          </a:xfrm>
          <a:prstGeom prst="line">
            <a:avLst/>
          </a:prstGeom>
          <a:ln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67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294967295"/>
          </p:nvPr>
        </p:nvSpPr>
        <p:spPr>
          <a:xfrm>
            <a:off x="134406" y="180222"/>
            <a:ext cx="3148621" cy="822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Background</a:t>
            </a:r>
            <a:endParaRPr sz="3600" dirty="0">
              <a:solidFill>
                <a:srgbClr val="E1812C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F4989F-2715-42EC-A6D2-FFB3D02FB4D5}"/>
              </a:ext>
            </a:extLst>
          </p:cNvPr>
          <p:cNvGrpSpPr/>
          <p:nvPr/>
        </p:nvGrpSpPr>
        <p:grpSpPr>
          <a:xfrm>
            <a:off x="0" y="1491634"/>
            <a:ext cx="2470220" cy="2794236"/>
            <a:chOff x="243164" y="1945758"/>
            <a:chExt cx="2581052" cy="29196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FB5E1E-B8C8-4297-91F6-83CB57C8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164" y="1945758"/>
              <a:ext cx="2581052" cy="258105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9FAE3F-7B76-45D0-B1A1-69CD62A55A72}"/>
                </a:ext>
              </a:extLst>
            </p:cNvPr>
            <p:cNvSpPr txBox="1"/>
            <p:nvPr/>
          </p:nvSpPr>
          <p:spPr>
            <a:xfrm>
              <a:off x="696280" y="4526810"/>
              <a:ext cx="1503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25000"/>
                    </a:schemeClr>
                  </a:solidFill>
                  <a:latin typeface="Anaheim" panose="020B0604020202020204" charset="0"/>
                </a:rPr>
                <a:t>Information era</a:t>
              </a:r>
              <a:endParaRPr lang="id-ID" sz="1600" b="1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endParaRP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7C5750CF-D970-4943-9A14-4AEAEE0910B1}"/>
              </a:ext>
            </a:extLst>
          </p:cNvPr>
          <p:cNvSpPr/>
          <p:nvPr/>
        </p:nvSpPr>
        <p:spPr>
          <a:xfrm>
            <a:off x="2418018" y="2066704"/>
            <a:ext cx="903767" cy="1010092"/>
          </a:xfrm>
          <a:prstGeom prst="rightArrow">
            <a:avLst/>
          </a:prstGeom>
          <a:solidFill>
            <a:srgbClr val="F99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050" name="Picture 2" descr="AREA JULID on Twitter: &quot;Dis! Gw tadi nonton video tiktok about crush mba  nya, cowonya gondrong, diajak mba nya tos eh tangannya dijilat. I know ini  stupid but pls kalo ada yg">
            <a:extLst>
              <a:ext uri="{FF2B5EF4-FFF2-40B4-BE49-F238E27FC236}">
                <a16:creationId xmlns:a16="http://schemas.microsoft.com/office/drawing/2014/main" id="{B7F800DA-579D-4F03-AB48-462CA6DA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180" y="3116187"/>
            <a:ext cx="2055169" cy="1949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ACF24B-439B-4304-8F36-34F332E3D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52" y="3134149"/>
            <a:ext cx="2272229" cy="199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0A36795-9BA1-4BB2-9B88-59C73D82D8B9}"/>
              </a:ext>
            </a:extLst>
          </p:cNvPr>
          <p:cNvGrpSpPr/>
          <p:nvPr/>
        </p:nvGrpSpPr>
        <p:grpSpPr>
          <a:xfrm>
            <a:off x="3283027" y="132199"/>
            <a:ext cx="5680220" cy="2151124"/>
            <a:chOff x="3283027" y="132199"/>
            <a:chExt cx="5680220" cy="21511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F9C941-767D-4C62-8814-0D6848F7C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3027" y="521324"/>
              <a:ext cx="2469281" cy="17619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DBA63-B557-4B61-A851-594916A7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7837" y="470753"/>
              <a:ext cx="2797042" cy="10120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A9DF99-8822-45A2-8E8A-973DB4C81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7837" y="1680957"/>
              <a:ext cx="2895410" cy="6023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F307A1-9818-4D64-9A66-2DC969DAB250}"/>
                </a:ext>
              </a:extLst>
            </p:cNvPr>
            <p:cNvSpPr txBox="1"/>
            <p:nvPr/>
          </p:nvSpPr>
          <p:spPr>
            <a:xfrm>
              <a:off x="5229085" y="132199"/>
              <a:ext cx="1335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25000"/>
                    </a:schemeClr>
                  </a:solidFill>
                  <a:latin typeface="Anaheim" panose="020B0604020202020204" charset="0"/>
                </a:rPr>
                <a:t>Positive Side:</a:t>
              </a:r>
              <a:endParaRPr lang="id-ID" sz="1600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40DEEB-EFAD-47CA-A8D2-7AD8855F7CAC}"/>
              </a:ext>
            </a:extLst>
          </p:cNvPr>
          <p:cNvSpPr txBox="1"/>
          <p:nvPr/>
        </p:nvSpPr>
        <p:spPr>
          <a:xfrm>
            <a:off x="5298175" y="2703814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Negative Side:</a:t>
            </a:r>
            <a:endParaRPr lang="id-ID" sz="1600" dirty="0">
              <a:solidFill>
                <a:schemeClr val="tx1">
                  <a:lumMod val="25000"/>
                </a:schemeClr>
              </a:solidFill>
              <a:latin typeface="Anahei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63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294967295"/>
          </p:nvPr>
        </p:nvSpPr>
        <p:spPr>
          <a:xfrm>
            <a:off x="134406" y="301476"/>
            <a:ext cx="3148621" cy="822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Service is everything</a:t>
            </a:r>
            <a:endParaRPr sz="3600" dirty="0">
              <a:solidFill>
                <a:srgbClr val="E1812C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31DB2E-0E6F-434A-AD1F-609C18D2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84" y="1463343"/>
            <a:ext cx="3148620" cy="314862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A20CA0D-ACA8-4341-ACBD-C35A03004525}"/>
              </a:ext>
            </a:extLst>
          </p:cNvPr>
          <p:cNvGrpSpPr/>
          <p:nvPr/>
        </p:nvGrpSpPr>
        <p:grpSpPr>
          <a:xfrm>
            <a:off x="3014242" y="1774104"/>
            <a:ext cx="5880376" cy="2012754"/>
            <a:chOff x="3014242" y="1774104"/>
            <a:chExt cx="5880376" cy="2012754"/>
          </a:xfrm>
        </p:grpSpPr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FD1D0F72-ABF8-44F0-A777-EA48B93848B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014242" y="1931174"/>
              <a:ext cx="2052655" cy="18556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oogle Shape;430;p28">
              <a:extLst>
                <a:ext uri="{FF2B5EF4-FFF2-40B4-BE49-F238E27FC236}">
                  <a16:creationId xmlns:a16="http://schemas.microsoft.com/office/drawing/2014/main" id="{AEAA307A-13D0-4E95-855F-A13F298DCA51}"/>
                </a:ext>
              </a:extLst>
            </p:cNvPr>
            <p:cNvSpPr/>
            <p:nvPr/>
          </p:nvSpPr>
          <p:spPr>
            <a:xfrm>
              <a:off x="5066897" y="1774104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21" name="Google Shape;431;p28">
              <a:extLst>
                <a:ext uri="{FF2B5EF4-FFF2-40B4-BE49-F238E27FC236}">
                  <a16:creationId xmlns:a16="http://schemas.microsoft.com/office/drawing/2014/main" id="{50BB58E3-7C9E-44F5-BCC1-AA4D7CA8023F}"/>
                </a:ext>
              </a:extLst>
            </p:cNvPr>
            <p:cNvSpPr txBox="1">
              <a:spLocks/>
            </p:cNvSpPr>
            <p:nvPr/>
          </p:nvSpPr>
          <p:spPr>
            <a:xfrm>
              <a:off x="5561794" y="1792732"/>
              <a:ext cx="3332824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Good 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Service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 is Good 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Business</a:t>
              </a:r>
              <a:endParaRPr lang="id-ID" sz="1600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ED72DD-BE65-483E-AD2B-FEBC4C9B05A7}"/>
              </a:ext>
            </a:extLst>
          </p:cNvPr>
          <p:cNvGrpSpPr/>
          <p:nvPr/>
        </p:nvGrpSpPr>
        <p:grpSpPr>
          <a:xfrm>
            <a:off x="3187173" y="2443955"/>
            <a:ext cx="5707445" cy="1342903"/>
            <a:chOff x="3187173" y="2443955"/>
            <a:chExt cx="5707445" cy="1342903"/>
          </a:xfrm>
        </p:grpSpPr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632FE6EE-0DA3-4E0C-90D2-F24FC88A4CC9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3187173" y="2601025"/>
              <a:ext cx="1879724" cy="1185833"/>
            </a:xfrm>
            <a:prstGeom prst="bentConnector3">
              <a:avLst>
                <a:gd name="adj1" fmla="val 44909"/>
              </a:avLst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430;p28">
              <a:extLst>
                <a:ext uri="{FF2B5EF4-FFF2-40B4-BE49-F238E27FC236}">
                  <a16:creationId xmlns:a16="http://schemas.microsoft.com/office/drawing/2014/main" id="{C57599A4-4A50-4443-B79A-A06058BC8DDC}"/>
                </a:ext>
              </a:extLst>
            </p:cNvPr>
            <p:cNvSpPr/>
            <p:nvPr/>
          </p:nvSpPr>
          <p:spPr>
            <a:xfrm>
              <a:off x="5066897" y="2443955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26" name="Google Shape;431;p28">
              <a:extLst>
                <a:ext uri="{FF2B5EF4-FFF2-40B4-BE49-F238E27FC236}">
                  <a16:creationId xmlns:a16="http://schemas.microsoft.com/office/drawing/2014/main" id="{35AE8882-A031-4DA7-BB82-2B1B5CDA0F0D}"/>
                </a:ext>
              </a:extLst>
            </p:cNvPr>
            <p:cNvSpPr txBox="1">
              <a:spLocks/>
            </p:cNvSpPr>
            <p:nvPr/>
          </p:nvSpPr>
          <p:spPr>
            <a:xfrm>
              <a:off x="5561794" y="2462583"/>
              <a:ext cx="3332824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Stay Calm and 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Handle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 Their complain</a:t>
              </a:r>
              <a:endParaRPr lang="id-ID" sz="1600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938E1E-9351-4203-AD27-C5FB01469FDE}"/>
              </a:ext>
            </a:extLst>
          </p:cNvPr>
          <p:cNvGrpSpPr/>
          <p:nvPr/>
        </p:nvGrpSpPr>
        <p:grpSpPr>
          <a:xfrm>
            <a:off x="3014242" y="3113806"/>
            <a:ext cx="5880376" cy="677846"/>
            <a:chOff x="3014242" y="3113806"/>
            <a:chExt cx="5880376" cy="677846"/>
          </a:xfrm>
        </p:grpSpPr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A3063619-4047-4D76-9C08-BD777E089F2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3014242" y="3270876"/>
              <a:ext cx="2052655" cy="5207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Google Shape;430;p28">
              <a:extLst>
                <a:ext uri="{FF2B5EF4-FFF2-40B4-BE49-F238E27FC236}">
                  <a16:creationId xmlns:a16="http://schemas.microsoft.com/office/drawing/2014/main" id="{CEC8A29D-B1EC-4381-A8F2-449580F17605}"/>
                </a:ext>
              </a:extLst>
            </p:cNvPr>
            <p:cNvSpPr/>
            <p:nvPr/>
          </p:nvSpPr>
          <p:spPr>
            <a:xfrm>
              <a:off x="5066897" y="3113806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30" name="Google Shape;431;p28">
              <a:extLst>
                <a:ext uri="{FF2B5EF4-FFF2-40B4-BE49-F238E27FC236}">
                  <a16:creationId xmlns:a16="http://schemas.microsoft.com/office/drawing/2014/main" id="{22DA4669-C197-410E-8B86-87272896BC6B}"/>
                </a:ext>
              </a:extLst>
            </p:cNvPr>
            <p:cNvSpPr txBox="1">
              <a:spLocks/>
            </p:cNvSpPr>
            <p:nvPr/>
          </p:nvSpPr>
          <p:spPr>
            <a:xfrm>
              <a:off x="5561794" y="3132434"/>
              <a:ext cx="3332824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understand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 customer concerns</a:t>
              </a:r>
              <a:endParaRPr lang="id-ID" sz="1600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493F5CC-7698-496D-B889-CFF81A2F0E57}"/>
              </a:ext>
            </a:extLst>
          </p:cNvPr>
          <p:cNvGrpSpPr/>
          <p:nvPr/>
        </p:nvGrpSpPr>
        <p:grpSpPr>
          <a:xfrm>
            <a:off x="3014241" y="3790572"/>
            <a:ext cx="5880377" cy="325853"/>
            <a:chOff x="3014241" y="3790572"/>
            <a:chExt cx="5880377" cy="325853"/>
          </a:xfrm>
        </p:grpSpPr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0B9A7EAF-F6FC-4173-901D-AAFC58789A0E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3014241" y="3790572"/>
              <a:ext cx="2052656" cy="16878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Google Shape;430;p28">
              <a:extLst>
                <a:ext uri="{FF2B5EF4-FFF2-40B4-BE49-F238E27FC236}">
                  <a16:creationId xmlns:a16="http://schemas.microsoft.com/office/drawing/2014/main" id="{D226B925-E214-4653-9DFE-CD1406CF0E70}"/>
                </a:ext>
              </a:extLst>
            </p:cNvPr>
            <p:cNvSpPr/>
            <p:nvPr/>
          </p:nvSpPr>
          <p:spPr>
            <a:xfrm>
              <a:off x="5066897" y="3802285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32" name="Google Shape;431;p28">
              <a:extLst>
                <a:ext uri="{FF2B5EF4-FFF2-40B4-BE49-F238E27FC236}">
                  <a16:creationId xmlns:a16="http://schemas.microsoft.com/office/drawing/2014/main" id="{903610C3-99AA-4D5B-8AE8-B1CDEDA049B4}"/>
                </a:ext>
              </a:extLst>
            </p:cNvPr>
            <p:cNvSpPr txBox="1">
              <a:spLocks/>
            </p:cNvSpPr>
            <p:nvPr/>
          </p:nvSpPr>
          <p:spPr>
            <a:xfrm>
              <a:off x="5561794" y="3820913"/>
              <a:ext cx="3332824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Closer with the customer</a:t>
              </a:r>
              <a:endParaRPr lang="id-ID" sz="1600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692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0" y="85060"/>
            <a:ext cx="2448290" cy="680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7921E"/>
                </a:solidFill>
                <a:latin typeface="Staatliches" pitchFamily="2" charset="0"/>
                <a:ea typeface="Roboto" panose="02000000000000000000" pitchFamily="2" charset="0"/>
              </a:rPr>
              <a:t>Timeline</a:t>
            </a:r>
            <a:endParaRPr lang="en-US" sz="6000" dirty="0">
              <a:solidFill>
                <a:srgbClr val="FFC000"/>
              </a:solidFill>
              <a:latin typeface="Staatliches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19D67-3CD0-4083-809F-A0D1F57B7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460" y="735120"/>
            <a:ext cx="4695460" cy="46954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0CDBE-B1D6-4DBC-9450-C652DE1975D6}"/>
              </a:ext>
            </a:extLst>
          </p:cNvPr>
          <p:cNvGrpSpPr/>
          <p:nvPr/>
        </p:nvGrpSpPr>
        <p:grpSpPr>
          <a:xfrm>
            <a:off x="2551815" y="4074688"/>
            <a:ext cx="4893204" cy="314140"/>
            <a:chOff x="2551814" y="4074688"/>
            <a:chExt cx="6273209" cy="31414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791E6C-9CCF-4653-B193-1F0EA2E00EC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2551814" y="4231758"/>
              <a:ext cx="292975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Google Shape;430;p28">
              <a:extLst>
                <a:ext uri="{FF2B5EF4-FFF2-40B4-BE49-F238E27FC236}">
                  <a16:creationId xmlns:a16="http://schemas.microsoft.com/office/drawing/2014/main" id="{915AB72A-301C-4679-A8BE-69B585BA932C}"/>
                </a:ext>
              </a:extLst>
            </p:cNvPr>
            <p:cNvSpPr/>
            <p:nvPr/>
          </p:nvSpPr>
          <p:spPr>
            <a:xfrm>
              <a:off x="5481567" y="4074688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10" name="Google Shape;431;p28">
              <a:extLst>
                <a:ext uri="{FF2B5EF4-FFF2-40B4-BE49-F238E27FC236}">
                  <a16:creationId xmlns:a16="http://schemas.microsoft.com/office/drawing/2014/main" id="{8B538B2C-CD86-4803-A53E-A6A1FAFBE7E1}"/>
                </a:ext>
              </a:extLst>
            </p:cNvPr>
            <p:cNvSpPr txBox="1">
              <a:spLocks/>
            </p:cNvSpPr>
            <p:nvPr/>
          </p:nvSpPr>
          <p:spPr>
            <a:xfrm>
              <a:off x="5976464" y="4093316"/>
              <a:ext cx="2848559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Study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 Analysis</a:t>
              </a:r>
              <a:endParaRPr lang="id-ID" sz="1600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F88BD4-EE7E-4D71-BFDC-D0894BFA0DF2}"/>
              </a:ext>
            </a:extLst>
          </p:cNvPr>
          <p:cNvGrpSpPr/>
          <p:nvPr/>
        </p:nvGrpSpPr>
        <p:grpSpPr>
          <a:xfrm>
            <a:off x="2966484" y="3351674"/>
            <a:ext cx="4695461" cy="314140"/>
            <a:chOff x="2966484" y="3351674"/>
            <a:chExt cx="6019697" cy="31414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2C2176-928A-45E8-9701-C39392050071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966484" y="3508744"/>
              <a:ext cx="292975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oogle Shape;430;p28">
              <a:extLst>
                <a:ext uri="{FF2B5EF4-FFF2-40B4-BE49-F238E27FC236}">
                  <a16:creationId xmlns:a16="http://schemas.microsoft.com/office/drawing/2014/main" id="{D042C35D-0B6B-4E4F-9E5A-9AD0B6E302B7}"/>
                </a:ext>
              </a:extLst>
            </p:cNvPr>
            <p:cNvSpPr/>
            <p:nvPr/>
          </p:nvSpPr>
          <p:spPr>
            <a:xfrm>
              <a:off x="5896237" y="3351674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14" name="Google Shape;431;p28">
              <a:extLst>
                <a:ext uri="{FF2B5EF4-FFF2-40B4-BE49-F238E27FC236}">
                  <a16:creationId xmlns:a16="http://schemas.microsoft.com/office/drawing/2014/main" id="{AEBEB607-D576-4366-AE7A-E54FFDCB6264}"/>
                </a:ext>
              </a:extLst>
            </p:cNvPr>
            <p:cNvSpPr txBox="1">
              <a:spLocks/>
            </p:cNvSpPr>
            <p:nvPr/>
          </p:nvSpPr>
          <p:spPr>
            <a:xfrm>
              <a:off x="6391134" y="3370302"/>
              <a:ext cx="2595047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Create 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Model</a:t>
              </a:r>
              <a:endParaRPr lang="id-ID" sz="1600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765234-59C0-43A9-B136-B78F2407DD4D}"/>
              </a:ext>
            </a:extLst>
          </p:cNvPr>
          <p:cNvGrpSpPr/>
          <p:nvPr/>
        </p:nvGrpSpPr>
        <p:grpSpPr>
          <a:xfrm>
            <a:off x="3381154" y="2685341"/>
            <a:ext cx="5199320" cy="314140"/>
            <a:chOff x="3381153" y="2685341"/>
            <a:chExt cx="6665657" cy="31414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17BE3EC-38BC-4F38-89C1-ED7E3E96AF4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3381153" y="2842411"/>
              <a:ext cx="292975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oogle Shape;430;p28">
              <a:extLst>
                <a:ext uri="{FF2B5EF4-FFF2-40B4-BE49-F238E27FC236}">
                  <a16:creationId xmlns:a16="http://schemas.microsoft.com/office/drawing/2014/main" id="{84B72A6D-BAD3-43B8-B6EF-6691D790A119}"/>
                </a:ext>
              </a:extLst>
            </p:cNvPr>
            <p:cNvSpPr/>
            <p:nvPr/>
          </p:nvSpPr>
          <p:spPr>
            <a:xfrm>
              <a:off x="6310906" y="2685341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17" name="Google Shape;431;p28">
              <a:extLst>
                <a:ext uri="{FF2B5EF4-FFF2-40B4-BE49-F238E27FC236}">
                  <a16:creationId xmlns:a16="http://schemas.microsoft.com/office/drawing/2014/main" id="{7893D731-E135-48F3-BB04-ACB0961C3DB9}"/>
                </a:ext>
              </a:extLst>
            </p:cNvPr>
            <p:cNvSpPr txBox="1">
              <a:spLocks/>
            </p:cNvSpPr>
            <p:nvPr/>
          </p:nvSpPr>
          <p:spPr>
            <a:xfrm>
              <a:off x="6805803" y="2703969"/>
              <a:ext cx="3241007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Implement To 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Twitter API</a:t>
              </a:r>
              <a:endParaRPr lang="id-ID" sz="1600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D0DBA3-2740-4775-9F63-A3C553EB1EC6}"/>
              </a:ext>
            </a:extLst>
          </p:cNvPr>
          <p:cNvGrpSpPr/>
          <p:nvPr/>
        </p:nvGrpSpPr>
        <p:grpSpPr>
          <a:xfrm>
            <a:off x="2966485" y="2037637"/>
            <a:ext cx="4893204" cy="314140"/>
            <a:chOff x="2966484" y="2037637"/>
            <a:chExt cx="6273209" cy="31414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C6DF647-E917-4473-BF27-4FCB98E6028C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2966484" y="2194707"/>
              <a:ext cx="292975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430;p28">
              <a:extLst>
                <a:ext uri="{FF2B5EF4-FFF2-40B4-BE49-F238E27FC236}">
                  <a16:creationId xmlns:a16="http://schemas.microsoft.com/office/drawing/2014/main" id="{67CEA0A4-F345-4872-B85E-69E6971FB16D}"/>
                </a:ext>
              </a:extLst>
            </p:cNvPr>
            <p:cNvSpPr/>
            <p:nvPr/>
          </p:nvSpPr>
          <p:spPr>
            <a:xfrm>
              <a:off x="5896237" y="2037637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20" name="Google Shape;431;p28">
              <a:extLst>
                <a:ext uri="{FF2B5EF4-FFF2-40B4-BE49-F238E27FC236}">
                  <a16:creationId xmlns:a16="http://schemas.microsoft.com/office/drawing/2014/main" id="{CBF9F849-5454-440A-AABA-FA139A2CB581}"/>
                </a:ext>
              </a:extLst>
            </p:cNvPr>
            <p:cNvSpPr txBox="1">
              <a:spLocks/>
            </p:cNvSpPr>
            <p:nvPr/>
          </p:nvSpPr>
          <p:spPr>
            <a:xfrm>
              <a:off x="6391134" y="2056265"/>
              <a:ext cx="2848559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Improvement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 App</a:t>
              </a:r>
              <a:endParaRPr lang="id-ID" sz="1600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52FC92-7B2D-47B9-ACAF-4A1769C05513}"/>
              </a:ext>
            </a:extLst>
          </p:cNvPr>
          <p:cNvGrpSpPr/>
          <p:nvPr/>
        </p:nvGrpSpPr>
        <p:grpSpPr>
          <a:xfrm>
            <a:off x="2471588" y="1410722"/>
            <a:ext cx="4893204" cy="314140"/>
            <a:chOff x="2471587" y="1410722"/>
            <a:chExt cx="6273209" cy="31414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6D9FA2-923E-4B1F-AD63-15E07BE92ECE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2471587" y="1567792"/>
              <a:ext cx="292975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Google Shape;430;p28">
              <a:extLst>
                <a:ext uri="{FF2B5EF4-FFF2-40B4-BE49-F238E27FC236}">
                  <a16:creationId xmlns:a16="http://schemas.microsoft.com/office/drawing/2014/main" id="{298A265D-5707-4C19-AAF3-E4E3DB05F68D}"/>
                </a:ext>
              </a:extLst>
            </p:cNvPr>
            <p:cNvSpPr/>
            <p:nvPr/>
          </p:nvSpPr>
          <p:spPr>
            <a:xfrm>
              <a:off x="5401340" y="1410722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23" name="Google Shape;431;p28">
              <a:extLst>
                <a:ext uri="{FF2B5EF4-FFF2-40B4-BE49-F238E27FC236}">
                  <a16:creationId xmlns:a16="http://schemas.microsoft.com/office/drawing/2014/main" id="{737DD8BE-135E-45F1-A9E3-E95C65651706}"/>
                </a:ext>
              </a:extLst>
            </p:cNvPr>
            <p:cNvSpPr txBox="1">
              <a:spLocks/>
            </p:cNvSpPr>
            <p:nvPr/>
          </p:nvSpPr>
          <p:spPr>
            <a:xfrm>
              <a:off x="5896237" y="1429350"/>
              <a:ext cx="2848559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A</a:t>
              </a:r>
              <a:r>
                <a:rPr lang="id-ID" sz="1600" dirty="0">
                  <a:solidFill>
                    <a:schemeClr val="accent3"/>
                  </a:solidFill>
                  <a:latin typeface="Anaheim" panose="020B0604020202020204" charset="0"/>
                </a:rPr>
                <a:t>dvanced </a:t>
              </a:r>
              <a:r>
                <a:rPr lang="id-ID" sz="1600" b="1" dirty="0">
                  <a:solidFill>
                    <a:schemeClr val="accent3"/>
                  </a:solidFill>
                  <a:latin typeface="Anaheim" panose="020B0604020202020204" charset="0"/>
                </a:rPr>
                <a:t>development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(at future)</a:t>
              </a:r>
              <a:endParaRPr lang="id-ID" sz="1600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D1B1D74-537F-4CD0-933D-746B964E0B44}"/>
              </a:ext>
            </a:extLst>
          </p:cNvPr>
          <p:cNvSpPr/>
          <p:nvPr/>
        </p:nvSpPr>
        <p:spPr>
          <a:xfrm>
            <a:off x="2035534" y="4440184"/>
            <a:ext cx="206734" cy="179523"/>
          </a:xfrm>
          <a:prstGeom prst="rect">
            <a:avLst/>
          </a:prstGeom>
          <a:solidFill>
            <a:srgbClr val="F7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085E9B-307D-4114-9450-923C2F7A4CF9}"/>
              </a:ext>
            </a:extLst>
          </p:cNvPr>
          <p:cNvSpPr/>
          <p:nvPr/>
        </p:nvSpPr>
        <p:spPr>
          <a:xfrm>
            <a:off x="2551815" y="3780490"/>
            <a:ext cx="206734" cy="179523"/>
          </a:xfrm>
          <a:prstGeom prst="rect">
            <a:avLst/>
          </a:prstGeom>
          <a:solidFill>
            <a:srgbClr val="F7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0AD872-9377-41F5-8064-44FFAD636032}"/>
              </a:ext>
            </a:extLst>
          </p:cNvPr>
          <p:cNvSpPr/>
          <p:nvPr/>
        </p:nvSpPr>
        <p:spPr>
          <a:xfrm>
            <a:off x="3018595" y="3107910"/>
            <a:ext cx="206734" cy="179523"/>
          </a:xfrm>
          <a:prstGeom prst="rect">
            <a:avLst/>
          </a:prstGeom>
          <a:solidFill>
            <a:srgbClr val="F7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FF6D9-9F50-4DED-905B-9E2892C4623B}"/>
              </a:ext>
            </a:extLst>
          </p:cNvPr>
          <p:cNvSpPr/>
          <p:nvPr/>
        </p:nvSpPr>
        <p:spPr>
          <a:xfrm>
            <a:off x="3034497" y="2472788"/>
            <a:ext cx="206734" cy="179523"/>
          </a:xfrm>
          <a:prstGeom prst="rect">
            <a:avLst/>
          </a:prstGeom>
          <a:solidFill>
            <a:srgbClr val="AD6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55318D-DB37-4A7A-9018-A9FE8B10D19A}"/>
              </a:ext>
            </a:extLst>
          </p:cNvPr>
          <p:cNvSpPr/>
          <p:nvPr/>
        </p:nvSpPr>
        <p:spPr>
          <a:xfrm>
            <a:off x="2551815" y="1791488"/>
            <a:ext cx="206734" cy="179523"/>
          </a:xfrm>
          <a:prstGeom prst="rect">
            <a:avLst/>
          </a:prstGeom>
          <a:solidFill>
            <a:srgbClr val="AD6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8700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EDC93B-D095-4F26-9DA0-FBD304FB07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68" b="6536"/>
          <a:stretch/>
        </p:blipFill>
        <p:spPr>
          <a:xfrm>
            <a:off x="0" y="863348"/>
            <a:ext cx="5143500" cy="41865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FD858-4D61-4A4E-AB70-96C7F4F0B2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07" t="8931" r="10585" b="21437"/>
          <a:stretch/>
        </p:blipFill>
        <p:spPr>
          <a:xfrm>
            <a:off x="2678940" y="73702"/>
            <a:ext cx="2412727" cy="4746565"/>
          </a:xfrm>
          <a:prstGeom prst="rect">
            <a:avLst/>
          </a:prstGeom>
        </p:spPr>
      </p:pic>
      <p:pic>
        <p:nvPicPr>
          <p:cNvPr id="12" name="Screen Record Chat">
            <a:hlinkClick r:id="" action="ppaction://media"/>
            <a:extLst>
              <a:ext uri="{FF2B5EF4-FFF2-40B4-BE49-F238E27FC236}">
                <a16:creationId xmlns:a16="http://schemas.microsoft.com/office/drawing/2014/main" id="{9B3D83E2-27ED-4534-B79C-029C778315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9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2495" y="263072"/>
            <a:ext cx="2154051" cy="4308101"/>
          </a:xfrm>
          <a:prstGeom prst="roundRect">
            <a:avLst>
              <a:gd name="adj" fmla="val 6968"/>
            </a:avLst>
          </a:prstGeom>
          <a:ln>
            <a:noFill/>
          </a:ln>
        </p:spPr>
      </p:pic>
      <p:pic>
        <p:nvPicPr>
          <p:cNvPr id="3" name="Screen Record Search Tweet">
            <a:hlinkClick r:id="" action="ppaction://media"/>
            <a:extLst>
              <a:ext uri="{FF2B5EF4-FFF2-40B4-BE49-F238E27FC236}">
                <a16:creationId xmlns:a16="http://schemas.microsoft.com/office/drawing/2014/main" id="{B7D365EE-FF4E-4AF8-A2A4-C8CC51D52CC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03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96052" y="263073"/>
            <a:ext cx="2154051" cy="4308101"/>
          </a:xfrm>
          <a:prstGeom prst="roundRect">
            <a:avLst>
              <a:gd name="adj" fmla="val 6613"/>
            </a:avLst>
          </a:prstGeom>
        </p:spPr>
      </p:pic>
      <p:sp>
        <p:nvSpPr>
          <p:cNvPr id="8" name="Google Shape;805;p32">
            <a:extLst>
              <a:ext uri="{FF2B5EF4-FFF2-40B4-BE49-F238E27FC236}">
                <a16:creationId xmlns:a16="http://schemas.microsoft.com/office/drawing/2014/main" id="{67C7F16B-038F-4CAE-9489-B2D6C41C1CBC}"/>
              </a:ext>
            </a:extLst>
          </p:cNvPr>
          <p:cNvSpPr txBox="1">
            <a:spLocks/>
          </p:cNvSpPr>
          <p:nvPr/>
        </p:nvSpPr>
        <p:spPr>
          <a:xfrm>
            <a:off x="5039834" y="281852"/>
            <a:ext cx="3148621" cy="82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4000" dirty="0"/>
              <a:t>Fitur:</a:t>
            </a:r>
            <a:endParaRPr lang="id-ID" sz="3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57DA08-9AAB-44C3-9E99-89C30313A105}"/>
              </a:ext>
            </a:extLst>
          </p:cNvPr>
          <p:cNvGrpSpPr/>
          <p:nvPr/>
        </p:nvGrpSpPr>
        <p:grpSpPr>
          <a:xfrm>
            <a:off x="5143500" y="1382689"/>
            <a:ext cx="3597450" cy="221102"/>
            <a:chOff x="5066898" y="1774104"/>
            <a:chExt cx="3597450" cy="221102"/>
          </a:xfrm>
        </p:grpSpPr>
        <p:sp>
          <p:nvSpPr>
            <p:cNvPr id="9" name="Google Shape;430;p28">
              <a:extLst>
                <a:ext uri="{FF2B5EF4-FFF2-40B4-BE49-F238E27FC236}">
                  <a16:creationId xmlns:a16="http://schemas.microsoft.com/office/drawing/2014/main" id="{4FA7E48C-71F8-4BF9-B052-9FD30AE462F9}"/>
                </a:ext>
              </a:extLst>
            </p:cNvPr>
            <p:cNvSpPr/>
            <p:nvPr/>
          </p:nvSpPr>
          <p:spPr>
            <a:xfrm>
              <a:off x="5066898" y="1774104"/>
              <a:ext cx="264626" cy="221102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10" name="Google Shape;431;p28">
              <a:extLst>
                <a:ext uri="{FF2B5EF4-FFF2-40B4-BE49-F238E27FC236}">
                  <a16:creationId xmlns:a16="http://schemas.microsoft.com/office/drawing/2014/main" id="{7660993D-69B6-4498-9B60-525F7CC6BE86}"/>
                </a:ext>
              </a:extLst>
            </p:cNvPr>
            <p:cNvSpPr txBox="1">
              <a:spLocks/>
            </p:cNvSpPr>
            <p:nvPr/>
          </p:nvSpPr>
          <p:spPr>
            <a:xfrm>
              <a:off x="5331524" y="1774104"/>
              <a:ext cx="3332824" cy="22110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accent3"/>
                  </a:solidFill>
                  <a:latin typeface="Anaheim" panose="020B0604020202020204" charset="0"/>
                </a:rPr>
                <a:t>Chatbot</a:t>
              </a:r>
              <a:endParaRPr lang="id-ID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D63149-7A33-45B3-A5FE-1B5A58A6D827}"/>
              </a:ext>
            </a:extLst>
          </p:cNvPr>
          <p:cNvGrpSpPr/>
          <p:nvPr/>
        </p:nvGrpSpPr>
        <p:grpSpPr>
          <a:xfrm>
            <a:off x="5143500" y="1014356"/>
            <a:ext cx="3597450" cy="221102"/>
            <a:chOff x="5066898" y="1774104"/>
            <a:chExt cx="3597450" cy="221102"/>
          </a:xfrm>
        </p:grpSpPr>
        <p:sp>
          <p:nvSpPr>
            <p:cNvPr id="13" name="Google Shape;430;p28">
              <a:extLst>
                <a:ext uri="{FF2B5EF4-FFF2-40B4-BE49-F238E27FC236}">
                  <a16:creationId xmlns:a16="http://schemas.microsoft.com/office/drawing/2014/main" id="{95FA3857-CBC7-4486-91DC-7112EB834B7A}"/>
                </a:ext>
              </a:extLst>
            </p:cNvPr>
            <p:cNvSpPr/>
            <p:nvPr/>
          </p:nvSpPr>
          <p:spPr>
            <a:xfrm>
              <a:off x="5066898" y="1774104"/>
              <a:ext cx="264626" cy="221102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16" name="Google Shape;431;p28">
              <a:extLst>
                <a:ext uri="{FF2B5EF4-FFF2-40B4-BE49-F238E27FC236}">
                  <a16:creationId xmlns:a16="http://schemas.microsoft.com/office/drawing/2014/main" id="{2D3143AB-D705-4F50-813D-28DDC19568AB}"/>
                </a:ext>
              </a:extLst>
            </p:cNvPr>
            <p:cNvSpPr txBox="1">
              <a:spLocks/>
            </p:cNvSpPr>
            <p:nvPr/>
          </p:nvSpPr>
          <p:spPr>
            <a:xfrm>
              <a:off x="5331524" y="1774104"/>
              <a:ext cx="3332824" cy="22110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accent3"/>
                  </a:solidFill>
                  <a:latin typeface="Anaheim" panose="020B0604020202020204" charset="0"/>
                </a:rPr>
                <a:t>Reply Negative sentiment tweet</a:t>
              </a:r>
              <a:endParaRPr lang="id-ID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sp>
        <p:nvSpPr>
          <p:cNvPr id="17" name="Google Shape;805;p32">
            <a:extLst>
              <a:ext uri="{FF2B5EF4-FFF2-40B4-BE49-F238E27FC236}">
                <a16:creationId xmlns:a16="http://schemas.microsoft.com/office/drawing/2014/main" id="{EFF9B04D-1D8A-4DF2-AE99-4A280D38FCF9}"/>
              </a:ext>
            </a:extLst>
          </p:cNvPr>
          <p:cNvSpPr txBox="1">
            <a:spLocks/>
          </p:cNvSpPr>
          <p:nvPr/>
        </p:nvSpPr>
        <p:spPr>
          <a:xfrm>
            <a:off x="4994635" y="1934430"/>
            <a:ext cx="3148621" cy="82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4000" dirty="0"/>
              <a:t>Limitation:</a:t>
            </a:r>
            <a:endParaRPr lang="id-ID" sz="3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9727E5-A0AF-4E0E-B1AF-575E3FC5F1FB}"/>
              </a:ext>
            </a:extLst>
          </p:cNvPr>
          <p:cNvGrpSpPr/>
          <p:nvPr/>
        </p:nvGrpSpPr>
        <p:grpSpPr>
          <a:xfrm>
            <a:off x="5098302" y="2781999"/>
            <a:ext cx="3597450" cy="221102"/>
            <a:chOff x="5066898" y="1774104"/>
            <a:chExt cx="3597450" cy="221102"/>
          </a:xfrm>
        </p:grpSpPr>
        <p:sp>
          <p:nvSpPr>
            <p:cNvPr id="19" name="Google Shape;430;p28">
              <a:extLst>
                <a:ext uri="{FF2B5EF4-FFF2-40B4-BE49-F238E27FC236}">
                  <a16:creationId xmlns:a16="http://schemas.microsoft.com/office/drawing/2014/main" id="{0D46C0A0-61E2-4DC8-BF75-402833FD0CEE}"/>
                </a:ext>
              </a:extLst>
            </p:cNvPr>
            <p:cNvSpPr/>
            <p:nvPr/>
          </p:nvSpPr>
          <p:spPr>
            <a:xfrm>
              <a:off x="5066898" y="1774104"/>
              <a:ext cx="264626" cy="221102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20" name="Google Shape;431;p28">
              <a:extLst>
                <a:ext uri="{FF2B5EF4-FFF2-40B4-BE49-F238E27FC236}">
                  <a16:creationId xmlns:a16="http://schemas.microsoft.com/office/drawing/2014/main" id="{80A7120B-B4DF-43D2-8374-E4DFC6F0EE3E}"/>
                </a:ext>
              </a:extLst>
            </p:cNvPr>
            <p:cNvSpPr txBox="1">
              <a:spLocks/>
            </p:cNvSpPr>
            <p:nvPr/>
          </p:nvSpPr>
          <p:spPr>
            <a:xfrm>
              <a:off x="5331524" y="1774104"/>
              <a:ext cx="3332824" cy="22110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accent3"/>
                  </a:solidFill>
                  <a:latin typeface="Anaheim" panose="020B0604020202020204" charset="0"/>
                </a:rPr>
                <a:t>Long process</a:t>
              </a:r>
              <a:endParaRPr lang="id-ID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D52764-C21E-4F52-9345-17246E2169CA}"/>
              </a:ext>
            </a:extLst>
          </p:cNvPr>
          <p:cNvGrpSpPr/>
          <p:nvPr/>
        </p:nvGrpSpPr>
        <p:grpSpPr>
          <a:xfrm>
            <a:off x="5098301" y="3212334"/>
            <a:ext cx="3597450" cy="221102"/>
            <a:chOff x="5066898" y="1774104"/>
            <a:chExt cx="3597450" cy="221102"/>
          </a:xfrm>
        </p:grpSpPr>
        <p:sp>
          <p:nvSpPr>
            <p:cNvPr id="22" name="Google Shape;430;p28">
              <a:extLst>
                <a:ext uri="{FF2B5EF4-FFF2-40B4-BE49-F238E27FC236}">
                  <a16:creationId xmlns:a16="http://schemas.microsoft.com/office/drawing/2014/main" id="{B765066E-27C3-446C-90ED-26E2E267B259}"/>
                </a:ext>
              </a:extLst>
            </p:cNvPr>
            <p:cNvSpPr/>
            <p:nvPr/>
          </p:nvSpPr>
          <p:spPr>
            <a:xfrm>
              <a:off x="5066898" y="1774104"/>
              <a:ext cx="264626" cy="221102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23" name="Google Shape;431;p28">
              <a:extLst>
                <a:ext uri="{FF2B5EF4-FFF2-40B4-BE49-F238E27FC236}">
                  <a16:creationId xmlns:a16="http://schemas.microsoft.com/office/drawing/2014/main" id="{44E9C692-DF1D-4FD6-93BE-72CD43584114}"/>
                </a:ext>
              </a:extLst>
            </p:cNvPr>
            <p:cNvSpPr txBox="1">
              <a:spLocks/>
            </p:cNvSpPr>
            <p:nvPr/>
          </p:nvSpPr>
          <p:spPr>
            <a:xfrm>
              <a:off x="5331524" y="1774104"/>
              <a:ext cx="3332824" cy="22110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accent3"/>
                  </a:solidFill>
                  <a:latin typeface="Anaheim" panose="020B0604020202020204" charset="0"/>
                </a:rPr>
                <a:t>There are 13 informative issues and 1 procedural issue that can be handled</a:t>
              </a:r>
              <a:endParaRPr lang="id-ID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F447E3-E211-4F11-AF14-F2BB032286DC}"/>
              </a:ext>
            </a:extLst>
          </p:cNvPr>
          <p:cNvGrpSpPr/>
          <p:nvPr/>
        </p:nvGrpSpPr>
        <p:grpSpPr>
          <a:xfrm>
            <a:off x="5079129" y="3707273"/>
            <a:ext cx="3597450" cy="221102"/>
            <a:chOff x="5066898" y="1774104"/>
            <a:chExt cx="3597450" cy="221102"/>
          </a:xfrm>
        </p:grpSpPr>
        <p:sp>
          <p:nvSpPr>
            <p:cNvPr id="25" name="Google Shape;430;p28">
              <a:extLst>
                <a:ext uri="{FF2B5EF4-FFF2-40B4-BE49-F238E27FC236}">
                  <a16:creationId xmlns:a16="http://schemas.microsoft.com/office/drawing/2014/main" id="{D3D848B3-BBF7-4385-B4AE-08C74759D675}"/>
                </a:ext>
              </a:extLst>
            </p:cNvPr>
            <p:cNvSpPr/>
            <p:nvPr/>
          </p:nvSpPr>
          <p:spPr>
            <a:xfrm>
              <a:off x="5066898" y="1774104"/>
              <a:ext cx="264626" cy="221102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26" name="Google Shape;431;p28">
              <a:extLst>
                <a:ext uri="{FF2B5EF4-FFF2-40B4-BE49-F238E27FC236}">
                  <a16:creationId xmlns:a16="http://schemas.microsoft.com/office/drawing/2014/main" id="{30A9743D-DD39-40EB-9299-19FF01E118E3}"/>
                </a:ext>
              </a:extLst>
            </p:cNvPr>
            <p:cNvSpPr txBox="1">
              <a:spLocks/>
            </p:cNvSpPr>
            <p:nvPr/>
          </p:nvSpPr>
          <p:spPr>
            <a:xfrm>
              <a:off x="5331524" y="1774104"/>
              <a:ext cx="3332824" cy="22110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accent3"/>
                  </a:solidFill>
                  <a:latin typeface="Anaheim" panose="020B0604020202020204" charset="0"/>
                </a:rPr>
                <a:t>No session yet</a:t>
              </a:r>
              <a:endParaRPr lang="id-ID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545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185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 showWhenStopped="0">
                <p:cTn id="4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294967295"/>
          </p:nvPr>
        </p:nvSpPr>
        <p:spPr>
          <a:xfrm>
            <a:off x="0" y="168812"/>
            <a:ext cx="2829161" cy="822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Our Chalenge</a:t>
            </a:r>
            <a:endParaRPr sz="3600" dirty="0">
              <a:solidFill>
                <a:srgbClr val="E1812C"/>
              </a:solidFill>
            </a:endParaRPr>
          </a:p>
        </p:txBody>
      </p:sp>
      <p:sp>
        <p:nvSpPr>
          <p:cNvPr id="68" name="Google Shape;430;p28">
            <a:extLst>
              <a:ext uri="{FF2B5EF4-FFF2-40B4-BE49-F238E27FC236}">
                <a16:creationId xmlns:a16="http://schemas.microsoft.com/office/drawing/2014/main" id="{B152155C-173B-45EA-A86F-6C0B7542BE85}"/>
              </a:ext>
            </a:extLst>
          </p:cNvPr>
          <p:cNvSpPr/>
          <p:nvPr/>
        </p:nvSpPr>
        <p:spPr>
          <a:xfrm>
            <a:off x="5906606" y="1442961"/>
            <a:ext cx="494897" cy="314139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69" name="Google Shape;431;p28">
            <a:extLst>
              <a:ext uri="{FF2B5EF4-FFF2-40B4-BE49-F238E27FC236}">
                <a16:creationId xmlns:a16="http://schemas.microsoft.com/office/drawing/2014/main" id="{251FB432-B519-4E6A-B6E1-9474813A0FF5}"/>
              </a:ext>
            </a:extLst>
          </p:cNvPr>
          <p:cNvSpPr txBox="1">
            <a:spLocks/>
          </p:cNvSpPr>
          <p:nvPr/>
        </p:nvSpPr>
        <p:spPr>
          <a:xfrm>
            <a:off x="3543904" y="1480223"/>
            <a:ext cx="2405062" cy="2126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Create dataset by self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70" name="Google Shape;430;p28">
            <a:extLst>
              <a:ext uri="{FF2B5EF4-FFF2-40B4-BE49-F238E27FC236}">
                <a16:creationId xmlns:a16="http://schemas.microsoft.com/office/drawing/2014/main" id="{07362DFF-2383-4F28-8106-A80B66D3A19C}"/>
              </a:ext>
            </a:extLst>
          </p:cNvPr>
          <p:cNvSpPr/>
          <p:nvPr/>
        </p:nvSpPr>
        <p:spPr>
          <a:xfrm>
            <a:off x="5906606" y="2034874"/>
            <a:ext cx="494897" cy="314139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71" name="Google Shape;431;p28">
            <a:extLst>
              <a:ext uri="{FF2B5EF4-FFF2-40B4-BE49-F238E27FC236}">
                <a16:creationId xmlns:a16="http://schemas.microsoft.com/office/drawing/2014/main" id="{48635BCD-0C13-4B61-8BA3-85047AD79114}"/>
              </a:ext>
            </a:extLst>
          </p:cNvPr>
          <p:cNvSpPr txBox="1">
            <a:spLocks/>
          </p:cNvSpPr>
          <p:nvPr/>
        </p:nvSpPr>
        <p:spPr>
          <a:xfrm>
            <a:off x="3211033" y="2048888"/>
            <a:ext cx="2737932" cy="2434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Got The access from twitter 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74" name="Google Shape;430;p28">
            <a:extLst>
              <a:ext uri="{FF2B5EF4-FFF2-40B4-BE49-F238E27FC236}">
                <a16:creationId xmlns:a16="http://schemas.microsoft.com/office/drawing/2014/main" id="{350ED72E-2A8F-40A8-A1BD-5562959C1EB2}"/>
              </a:ext>
            </a:extLst>
          </p:cNvPr>
          <p:cNvSpPr/>
          <p:nvPr/>
        </p:nvSpPr>
        <p:spPr>
          <a:xfrm>
            <a:off x="5906606" y="2597904"/>
            <a:ext cx="494897" cy="314139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75" name="Google Shape;431;p28">
            <a:extLst>
              <a:ext uri="{FF2B5EF4-FFF2-40B4-BE49-F238E27FC236}">
                <a16:creationId xmlns:a16="http://schemas.microsoft.com/office/drawing/2014/main" id="{8503B531-A8F0-44A1-B4E6-2C1A69574028}"/>
              </a:ext>
            </a:extLst>
          </p:cNvPr>
          <p:cNvSpPr txBox="1">
            <a:spLocks/>
          </p:cNvSpPr>
          <p:nvPr/>
        </p:nvSpPr>
        <p:spPr>
          <a:xfrm>
            <a:off x="3296094" y="2611918"/>
            <a:ext cx="2652871" cy="3001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Learn twitter API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E98F72D-AEBB-4824-A36F-AB41A9BB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740" y="704046"/>
            <a:ext cx="4439454" cy="4439454"/>
          </a:xfrm>
          <a:prstGeom prst="rect">
            <a:avLst/>
          </a:prstGeom>
        </p:spPr>
      </p:pic>
      <p:sp>
        <p:nvSpPr>
          <p:cNvPr id="27" name="Google Shape;430;p28">
            <a:extLst>
              <a:ext uri="{FF2B5EF4-FFF2-40B4-BE49-F238E27FC236}">
                <a16:creationId xmlns:a16="http://schemas.microsoft.com/office/drawing/2014/main" id="{E1625006-BB52-4A04-8918-FA6E44646957}"/>
              </a:ext>
            </a:extLst>
          </p:cNvPr>
          <p:cNvSpPr/>
          <p:nvPr/>
        </p:nvSpPr>
        <p:spPr>
          <a:xfrm>
            <a:off x="5906606" y="3174613"/>
            <a:ext cx="494897" cy="314139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28" name="Google Shape;431;p28">
            <a:extLst>
              <a:ext uri="{FF2B5EF4-FFF2-40B4-BE49-F238E27FC236}">
                <a16:creationId xmlns:a16="http://schemas.microsoft.com/office/drawing/2014/main" id="{2AAFEB87-F6AD-45E0-B4E8-E19CFE517E7C}"/>
              </a:ext>
            </a:extLst>
          </p:cNvPr>
          <p:cNvSpPr txBox="1">
            <a:spLocks/>
          </p:cNvSpPr>
          <p:nvPr/>
        </p:nvSpPr>
        <p:spPr>
          <a:xfrm>
            <a:off x="3296094" y="3188628"/>
            <a:ext cx="2652871" cy="300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complete additional challenges from buddy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90810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CDFDD-B5CE-4BAB-ABCD-CB8A7DC8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04" y="-136956"/>
            <a:ext cx="5010196" cy="5010196"/>
          </a:xfrm>
          <a:prstGeom prst="rect">
            <a:avLst/>
          </a:prstGeom>
        </p:spPr>
      </p:pic>
      <p:sp>
        <p:nvSpPr>
          <p:cNvPr id="3" name="Google Shape;805;p32">
            <a:extLst>
              <a:ext uri="{FF2B5EF4-FFF2-40B4-BE49-F238E27FC236}">
                <a16:creationId xmlns:a16="http://schemas.microsoft.com/office/drawing/2014/main" id="{6F9653E4-5EEB-4D0C-A828-30A23F745076}"/>
              </a:ext>
            </a:extLst>
          </p:cNvPr>
          <p:cNvSpPr txBox="1">
            <a:spLocks/>
          </p:cNvSpPr>
          <p:nvPr/>
        </p:nvSpPr>
        <p:spPr>
          <a:xfrm>
            <a:off x="195673" y="270260"/>
            <a:ext cx="4524917" cy="60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200" dirty="0"/>
              <a:t>Future Improvement</a:t>
            </a:r>
            <a:endParaRPr lang="id-ID" sz="4400" dirty="0"/>
          </a:p>
        </p:txBody>
      </p:sp>
      <p:sp>
        <p:nvSpPr>
          <p:cNvPr id="9" name="Google Shape;430;p28">
            <a:extLst>
              <a:ext uri="{FF2B5EF4-FFF2-40B4-BE49-F238E27FC236}">
                <a16:creationId xmlns:a16="http://schemas.microsoft.com/office/drawing/2014/main" id="{717398C7-0020-478F-9CD3-78FCB09B5DAE}"/>
              </a:ext>
            </a:extLst>
          </p:cNvPr>
          <p:cNvSpPr/>
          <p:nvPr/>
        </p:nvSpPr>
        <p:spPr>
          <a:xfrm>
            <a:off x="2938929" y="1719498"/>
            <a:ext cx="310884" cy="314140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10" name="Google Shape;431;p28">
            <a:extLst>
              <a:ext uri="{FF2B5EF4-FFF2-40B4-BE49-F238E27FC236}">
                <a16:creationId xmlns:a16="http://schemas.microsoft.com/office/drawing/2014/main" id="{ECDBDD95-6D2A-41F0-969D-03A58FBE0595}"/>
              </a:ext>
            </a:extLst>
          </p:cNvPr>
          <p:cNvSpPr txBox="1">
            <a:spLocks/>
          </p:cNvSpPr>
          <p:nvPr/>
        </p:nvSpPr>
        <p:spPr>
          <a:xfrm>
            <a:off x="422423" y="1733616"/>
            <a:ext cx="2516505" cy="31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Public perception dashboard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11" name="Google Shape;430;p28">
            <a:extLst>
              <a:ext uri="{FF2B5EF4-FFF2-40B4-BE49-F238E27FC236}">
                <a16:creationId xmlns:a16="http://schemas.microsoft.com/office/drawing/2014/main" id="{A341BCD7-3C81-4352-9517-F6A83DDAFF89}"/>
              </a:ext>
            </a:extLst>
          </p:cNvPr>
          <p:cNvSpPr/>
          <p:nvPr/>
        </p:nvSpPr>
        <p:spPr>
          <a:xfrm>
            <a:off x="2938867" y="2380385"/>
            <a:ext cx="310884" cy="314140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12" name="Google Shape;431;p28">
            <a:extLst>
              <a:ext uri="{FF2B5EF4-FFF2-40B4-BE49-F238E27FC236}">
                <a16:creationId xmlns:a16="http://schemas.microsoft.com/office/drawing/2014/main" id="{0D37B80C-905B-4E72-B590-EC1A6B1EB53B}"/>
              </a:ext>
            </a:extLst>
          </p:cNvPr>
          <p:cNvSpPr txBox="1">
            <a:spLocks/>
          </p:cNvSpPr>
          <p:nvPr/>
        </p:nvSpPr>
        <p:spPr>
          <a:xfrm>
            <a:off x="195673" y="2380385"/>
            <a:ext cx="2743194" cy="314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Implement to other platform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15" name="Google Shape;430;p28">
            <a:extLst>
              <a:ext uri="{FF2B5EF4-FFF2-40B4-BE49-F238E27FC236}">
                <a16:creationId xmlns:a16="http://schemas.microsoft.com/office/drawing/2014/main" id="{4C876E0B-5426-4070-8DAD-AF58F08DF885}"/>
              </a:ext>
            </a:extLst>
          </p:cNvPr>
          <p:cNvSpPr/>
          <p:nvPr/>
        </p:nvSpPr>
        <p:spPr>
          <a:xfrm>
            <a:off x="2938929" y="2914411"/>
            <a:ext cx="310884" cy="314140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16" name="Google Shape;431;p28">
            <a:extLst>
              <a:ext uri="{FF2B5EF4-FFF2-40B4-BE49-F238E27FC236}">
                <a16:creationId xmlns:a16="http://schemas.microsoft.com/office/drawing/2014/main" id="{3EB481AB-E8B7-48BB-82C0-68FFBB4FDEE7}"/>
              </a:ext>
            </a:extLst>
          </p:cNvPr>
          <p:cNvSpPr txBox="1">
            <a:spLocks/>
          </p:cNvSpPr>
          <p:nvPr/>
        </p:nvSpPr>
        <p:spPr>
          <a:xfrm>
            <a:off x="422423" y="2928529"/>
            <a:ext cx="2516506" cy="31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Emotional detection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17" name="Google Shape;430;p28">
            <a:extLst>
              <a:ext uri="{FF2B5EF4-FFF2-40B4-BE49-F238E27FC236}">
                <a16:creationId xmlns:a16="http://schemas.microsoft.com/office/drawing/2014/main" id="{2D165518-AC08-4556-914D-D00F2F3FC85A}"/>
              </a:ext>
            </a:extLst>
          </p:cNvPr>
          <p:cNvSpPr/>
          <p:nvPr/>
        </p:nvSpPr>
        <p:spPr>
          <a:xfrm>
            <a:off x="2938867" y="3462555"/>
            <a:ext cx="310884" cy="314140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18" name="Google Shape;431;p28">
            <a:extLst>
              <a:ext uri="{FF2B5EF4-FFF2-40B4-BE49-F238E27FC236}">
                <a16:creationId xmlns:a16="http://schemas.microsoft.com/office/drawing/2014/main" id="{1116B3C6-8921-4AEB-8A89-547B8664ECED}"/>
              </a:ext>
            </a:extLst>
          </p:cNvPr>
          <p:cNvSpPr txBox="1">
            <a:spLocks/>
          </p:cNvSpPr>
          <p:nvPr/>
        </p:nvSpPr>
        <p:spPr>
          <a:xfrm>
            <a:off x="726503" y="3473741"/>
            <a:ext cx="2212364" cy="314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Event analysis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766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FAFAFA"/>
      </a:dk1>
      <a:lt1>
        <a:srgbClr val="C1E5F8"/>
      </a:lt1>
      <a:dk2>
        <a:srgbClr val="A4D8F4"/>
      </a:dk2>
      <a:lt2>
        <a:srgbClr val="71B8DF"/>
      </a:lt2>
      <a:accent1>
        <a:srgbClr val="53A7D5"/>
      </a:accent1>
      <a:accent2>
        <a:srgbClr val="217BAC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14387</TotalTime>
  <Words>135</Words>
  <Application>Microsoft Office PowerPoint</Application>
  <PresentationFormat>On-screen Show (16:9)</PresentationFormat>
  <Paragraphs>38</Paragraphs>
  <Slides>8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Josefin Sans</vt:lpstr>
      <vt:lpstr>Staatliches</vt:lpstr>
      <vt:lpstr>Arial</vt:lpstr>
      <vt:lpstr>Anaheim</vt:lpstr>
      <vt:lpstr>Josefin Slab</vt:lpstr>
      <vt:lpstr>Economy Thesis by Slidesgo</vt:lpstr>
      <vt:lpstr>Chass Complaint Handler Assitance </vt:lpstr>
      <vt:lpstr>Our Team</vt:lpstr>
      <vt:lpstr>Background</vt:lpstr>
      <vt:lpstr>Service is everything</vt:lpstr>
      <vt:lpstr>Timeline</vt:lpstr>
      <vt:lpstr>PowerPoint Presentation</vt:lpstr>
      <vt:lpstr>Our Chalenge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ECONOMICS THESIS</dc:title>
  <dc:creator>Wahyudi Sujono</dc:creator>
  <cp:lastModifiedBy>Wahyudi Sujono</cp:lastModifiedBy>
  <cp:revision>35</cp:revision>
  <dcterms:modified xsi:type="dcterms:W3CDTF">2022-08-05T01:35:13Z</dcterms:modified>
</cp:coreProperties>
</file>